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4"/>
  </p:notesMasterIdLst>
  <p:sldIdLst>
    <p:sldId id="264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81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3E0B0-E85F-FC4E-8215-C021F6E7A16D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0D6FD-6E0D-8F4A-9A45-FDA9E010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E34DB-45D0-B94B-BEF1-9CC4E7DB084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437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5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6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6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761" y="78161"/>
            <a:ext cx="1897239" cy="1037157"/>
          </a:xfrm>
          <a:prstGeom prst="rect">
            <a:avLst/>
          </a:prstGeom>
        </p:spPr>
      </p:pic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371952" y="2325600"/>
            <a:ext cx="5210451" cy="4100600"/>
          </a:xfrm>
        </p:spPr>
        <p:txBody>
          <a:bodyPr/>
          <a:lstStyle>
            <a:lvl1pPr marL="214313" indent="-214313">
              <a:buFont typeface="Arial"/>
              <a:buChar char="•"/>
              <a:defRPr sz="1500"/>
            </a:lvl1pPr>
            <a:lvl2pPr marL="557213" indent="-214313">
              <a:buFont typeface="Arial"/>
              <a:buChar char="•"/>
              <a:defRPr sz="1500"/>
            </a:lvl2pPr>
            <a:lvl3pPr marL="857250" indent="-171450">
              <a:buFont typeface="Arial"/>
              <a:buChar char="•"/>
              <a:defRPr sz="1500"/>
            </a:lvl3pPr>
            <a:lvl4pPr marL="1200150" indent="-171450">
              <a:buFont typeface="Arial"/>
              <a:buChar char="•"/>
              <a:defRPr sz="1500"/>
            </a:lvl4pPr>
            <a:lvl5pPr marL="1543050" indent="-171450">
              <a:buFont typeface="Arial"/>
              <a:buChar char="•"/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601135" y="371751"/>
            <a:ext cx="8636941" cy="147601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601135" y="2325603"/>
            <a:ext cx="5234517" cy="4102011"/>
          </a:xfrm>
        </p:spPr>
        <p:txBody>
          <a:bodyPr/>
          <a:lstStyle>
            <a:lvl1pPr marL="257175" indent="-257175">
              <a:buFont typeface="Arial"/>
              <a:buChar char="•"/>
              <a:defRPr sz="1500"/>
            </a:lvl1pPr>
            <a:lvl2pPr marL="557213" indent="-214313">
              <a:buFont typeface="Arial"/>
              <a:buChar char="•"/>
              <a:defRPr sz="1500"/>
            </a:lvl2pPr>
            <a:lvl3pPr marL="857250" indent="-171450">
              <a:buFont typeface="Arial"/>
              <a:buChar char="•"/>
              <a:defRPr sz="1500"/>
            </a:lvl3pPr>
            <a:lvl4pPr marL="1200150" indent="-171450">
              <a:buFont typeface="Arial"/>
              <a:buChar char="•"/>
              <a:defRPr sz="1500"/>
            </a:lvl4pPr>
            <a:lvl5pPr marL="1543050" indent="-171450">
              <a:buFont typeface="Arial"/>
              <a:buChar char="•"/>
              <a:defRPr sz="15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04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761" y="78161"/>
            <a:ext cx="1897239" cy="10371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8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6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2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2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9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4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96365-4A0E-6D41-ACCE-45EEE4845C5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3E89-7ECB-6E40-A2F5-8F5B9791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9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oleObject" Target="../embeddings/oleObject19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1.wmf"/><Relationship Id="rId33" Type="http://schemas.openxmlformats.org/officeDocument/2006/relationships/oleObject" Target="../embeddings/oleObject15.bin"/><Relationship Id="rId38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image" Target="../media/image14.wmf"/><Relationship Id="rId37" Type="http://schemas.openxmlformats.org/officeDocument/2006/relationships/oleObject" Target="../embeddings/oleObject17.bin"/><Relationship Id="rId40" Type="http://schemas.openxmlformats.org/officeDocument/2006/relationships/oleObject" Target="../embeddings/oleObject20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5.jpeg"/><Relationship Id="rId28" Type="http://schemas.openxmlformats.org/officeDocument/2006/relationships/oleObject" Target="../embeddings/oleObject13.bin"/><Relationship Id="rId36" Type="http://schemas.openxmlformats.org/officeDocument/2006/relationships/image" Target="../media/image18.jp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oleObject" Target="../embeddings/oleObject1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Relationship Id="rId30" Type="http://schemas.openxmlformats.org/officeDocument/2006/relationships/image" Target="../media/image16.jpeg"/><Relationship Id="rId35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4851" y="1136062"/>
            <a:ext cx="6477706" cy="425864"/>
          </a:xfrm>
        </p:spPr>
        <p:txBody>
          <a:bodyPr>
            <a:normAutofit/>
          </a:bodyPr>
          <a:lstStyle/>
          <a:p>
            <a:r>
              <a:rPr lang="en-US" dirty="0" smtClean="0"/>
              <a:t>Poster Number 133 </a:t>
            </a:r>
            <a:endParaRPr lang="en-US" sz="1050" dirty="0"/>
          </a:p>
        </p:txBody>
      </p:sp>
      <p:sp>
        <p:nvSpPr>
          <p:cNvPr id="4" name="TextBox 3"/>
          <p:cNvSpPr txBox="1"/>
          <p:nvPr/>
        </p:nvSpPr>
        <p:spPr>
          <a:xfrm>
            <a:off x="1890713" y="1873584"/>
            <a:ext cx="790574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Visualization of Abstract Theories in DSP Course Based on CDIO Concept</a:t>
            </a:r>
            <a:endParaRPr lang="en-US" sz="4500" dirty="0"/>
          </a:p>
        </p:txBody>
      </p:sp>
      <p:sp>
        <p:nvSpPr>
          <p:cNvPr id="6" name="TextBox 5"/>
          <p:cNvSpPr txBox="1"/>
          <p:nvPr/>
        </p:nvSpPr>
        <p:spPr>
          <a:xfrm>
            <a:off x="3136548" y="4285129"/>
            <a:ext cx="5242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i="1" dirty="0"/>
              <a:t>Wang Li-</a:t>
            </a:r>
            <a:r>
              <a:rPr lang="en-US" sz="2700" i="1" dirty="0" err="1"/>
              <a:t>juan</a:t>
            </a:r>
            <a:r>
              <a:rPr lang="en-US" sz="2700" i="1" dirty="0"/>
              <a:t>, Li Jian </a:t>
            </a:r>
          </a:p>
          <a:p>
            <a:pPr algn="ctr"/>
            <a:r>
              <a:rPr lang="en-US" sz="2700" i="1" dirty="0"/>
              <a:t>and Zhen Xiao-</a:t>
            </a:r>
            <a:r>
              <a:rPr lang="en-US" sz="2700" i="1" dirty="0" err="1"/>
              <a:t>qiong</a:t>
            </a:r>
            <a:r>
              <a:rPr lang="en-US" sz="2700" i="1" dirty="0"/>
              <a:t> 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54247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组合 49"/>
          <p:cNvGrpSpPr/>
          <p:nvPr/>
        </p:nvGrpSpPr>
        <p:grpSpPr>
          <a:xfrm>
            <a:off x="3072154" y="1047356"/>
            <a:ext cx="4093840" cy="4730342"/>
            <a:chOff x="-5756519" y="2137089"/>
            <a:chExt cx="5735766" cy="6995217"/>
          </a:xfrm>
        </p:grpSpPr>
        <p:grpSp>
          <p:nvGrpSpPr>
            <p:cNvPr id="59" name="组合 4"/>
            <p:cNvGrpSpPr>
              <a:grpSpLocks/>
            </p:cNvGrpSpPr>
            <p:nvPr/>
          </p:nvGrpSpPr>
          <p:grpSpPr bwMode="auto">
            <a:xfrm rot="1423407">
              <a:off x="-5756519" y="2241926"/>
              <a:ext cx="5735766" cy="6890380"/>
              <a:chOff x="-2653843" y="1522789"/>
              <a:chExt cx="4277206" cy="5113198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-1785726" y="2007150"/>
                <a:ext cx="3409089" cy="462883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42473">
                  <a:defRPr/>
                </a:pPr>
                <a:endParaRPr lang="zh-CN" altLang="en-US" sz="405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-2653843" y="1522789"/>
                <a:ext cx="3671123" cy="4608984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42473">
                  <a:defRPr/>
                </a:pPr>
                <a:r>
                  <a:rPr lang="en-US" altLang="zh-CN" sz="4050" dirty="0">
                    <a:solidFill>
                      <a:prstClr val="white"/>
                    </a:solidFill>
                    <a:latin typeface="Calibri"/>
                    <a:ea typeface="宋体"/>
                  </a:rPr>
                  <a:t>PHOTO</a:t>
                </a:r>
                <a:endParaRPr lang="zh-CN" altLang="en-US" sz="4050" dirty="0">
                  <a:solidFill>
                    <a:prstClr val="white"/>
                  </a:solidFill>
                  <a:latin typeface="Calibri"/>
                  <a:ea typeface="宋体"/>
                </a:endParaRPr>
              </a:p>
            </p:txBody>
          </p:sp>
        </p:grpSp>
        <p:sp>
          <p:nvSpPr>
            <p:cNvPr id="48" name="矩形 47"/>
            <p:cNvSpPr/>
            <p:nvPr/>
          </p:nvSpPr>
          <p:spPr>
            <a:xfrm rot="1489014">
              <a:off x="-5629584" y="2137089"/>
              <a:ext cx="5338603" cy="65149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342473"/>
              <a:endParaRPr lang="zh-CN" altLang="en-US" sz="135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4" name="空心弧 3"/>
          <p:cNvSpPr/>
          <p:nvPr/>
        </p:nvSpPr>
        <p:spPr>
          <a:xfrm rot="16200000">
            <a:off x="8000496" y="1871234"/>
            <a:ext cx="3049008" cy="3048000"/>
          </a:xfrm>
          <a:prstGeom prst="blockArc">
            <a:avLst>
              <a:gd name="adj1" fmla="val 10800000"/>
              <a:gd name="adj2" fmla="val 59550"/>
              <a:gd name="adj3" fmla="val 496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8819454" y="1846544"/>
            <a:ext cx="439460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7962506" y="2560769"/>
            <a:ext cx="439460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8061486" y="3974297"/>
            <a:ext cx="439460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8776111" y="4594178"/>
            <a:ext cx="440468" cy="439460"/>
          </a:xfrm>
          <a:prstGeom prst="ellipse">
            <a:avLst/>
          </a:prstGeom>
          <a:solidFill>
            <a:schemeClr val="bg1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endParaRPr lang="zh-CN" altLang="en-US" sz="1275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8867832" y="1894928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1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8010880" y="2609150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2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8107848" y="4022680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3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824492" y="4642562"/>
            <a:ext cx="342698" cy="342698"/>
          </a:xfrm>
          <a:prstGeom prst="ellipse">
            <a:avLst/>
          </a:prstGeom>
          <a:solidFill>
            <a:srgbClr val="00B0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>
              <a:defRPr/>
            </a:pPr>
            <a:r>
              <a:rPr lang="en-US" altLang="zh-CN" sz="1275" dirty="0">
                <a:solidFill>
                  <a:prstClr val="white"/>
                </a:solidFill>
                <a:latin typeface="Impact" pitchFamily="34" charset="0"/>
                <a:ea typeface="宋体"/>
              </a:rPr>
              <a:t>4</a:t>
            </a:r>
            <a:endParaRPr lang="zh-CN" altLang="en-US" sz="1275" dirty="0">
              <a:solidFill>
                <a:prstClr val="white"/>
              </a:solidFill>
              <a:latin typeface="Impact" pitchFamily="34" charset="0"/>
              <a:ea typeface="宋体"/>
            </a:endParaRPr>
          </a:p>
        </p:txBody>
      </p:sp>
      <p:sp>
        <p:nvSpPr>
          <p:cNvPr id="34828" name="TextBox 5"/>
          <p:cNvSpPr txBox="1">
            <a:spLocks noChangeArrowheads="1"/>
          </p:cNvSpPr>
          <p:nvPr/>
        </p:nvSpPr>
        <p:spPr bwMode="auto">
          <a:xfrm>
            <a:off x="7558519" y="3261132"/>
            <a:ext cx="1662606" cy="33132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5232" tIns="32616" rIns="65232" bIns="32616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652359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1725" dirty="0">
                <a:solidFill>
                  <a:srgbClr val="00B0F0"/>
                </a:solidFill>
                <a:latin typeface="Impact" panose="020B0806030902050204" pitchFamily="34" charset="0"/>
              </a:rPr>
              <a:t>Idea of the paper</a:t>
            </a:r>
            <a:endParaRPr lang="zh-CN" altLang="en-US" sz="1725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7680487" y="1806225"/>
            <a:ext cx="1141993" cy="148167"/>
          </a:xfrm>
          <a:custGeom>
            <a:avLst/>
            <a:gdLst>
              <a:gd name="connsiteX0" fmla="*/ 1799772 w 1799772"/>
              <a:gd name="connsiteY0" fmla="*/ 232228 h 232228"/>
              <a:gd name="connsiteX1" fmla="*/ 1524000 w 1799772"/>
              <a:gd name="connsiteY1" fmla="*/ 0 h 232228"/>
              <a:gd name="connsiteX2" fmla="*/ 0 w 1799772"/>
              <a:gd name="connsiteY2" fmla="*/ 0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9772" h="232228">
                <a:moveTo>
                  <a:pt x="1799772" y="232228"/>
                </a:moveTo>
                <a:lnTo>
                  <a:pt x="1524000" y="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15" name="任意多边形 14"/>
          <p:cNvSpPr/>
          <p:nvPr/>
        </p:nvSpPr>
        <p:spPr>
          <a:xfrm>
            <a:off x="7516340" y="2870405"/>
            <a:ext cx="469699" cy="258032"/>
          </a:xfrm>
          <a:custGeom>
            <a:avLst/>
            <a:gdLst>
              <a:gd name="connsiteX0" fmla="*/ 740229 w 740229"/>
              <a:gd name="connsiteY0" fmla="*/ 0 h 406400"/>
              <a:gd name="connsiteX1" fmla="*/ 580572 w 740229"/>
              <a:gd name="connsiteY1" fmla="*/ 406400 h 406400"/>
              <a:gd name="connsiteX2" fmla="*/ 0 w 740229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229" h="406400">
                <a:moveTo>
                  <a:pt x="740229" y="0"/>
                </a:moveTo>
                <a:lnTo>
                  <a:pt x="580572" y="406400"/>
                </a:lnTo>
                <a:lnTo>
                  <a:pt x="0" y="40640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16" name="任意多边形 15"/>
          <p:cNvSpPr/>
          <p:nvPr/>
        </p:nvSpPr>
        <p:spPr>
          <a:xfrm flipV="1">
            <a:off x="7572630" y="4222248"/>
            <a:ext cx="488849" cy="243921"/>
          </a:xfrm>
          <a:custGeom>
            <a:avLst/>
            <a:gdLst>
              <a:gd name="connsiteX0" fmla="*/ 769257 w 769257"/>
              <a:gd name="connsiteY0" fmla="*/ 290286 h 290286"/>
              <a:gd name="connsiteX1" fmla="*/ 493485 w 769257"/>
              <a:gd name="connsiteY1" fmla="*/ 0 h 290286"/>
              <a:gd name="connsiteX2" fmla="*/ 0 w 769257"/>
              <a:gd name="connsiteY2" fmla="*/ 0 h 29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257" h="290286">
                <a:moveTo>
                  <a:pt x="769257" y="290286"/>
                </a:moveTo>
                <a:lnTo>
                  <a:pt x="493485" y="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17" name="任意多边形 16"/>
          <p:cNvSpPr/>
          <p:nvPr/>
        </p:nvSpPr>
        <p:spPr>
          <a:xfrm flipV="1">
            <a:off x="7724825" y="4994580"/>
            <a:ext cx="1143000" cy="147159"/>
          </a:xfrm>
          <a:custGeom>
            <a:avLst/>
            <a:gdLst>
              <a:gd name="connsiteX0" fmla="*/ 1799772 w 1799772"/>
              <a:gd name="connsiteY0" fmla="*/ 232228 h 232228"/>
              <a:gd name="connsiteX1" fmla="*/ 1524000 w 1799772"/>
              <a:gd name="connsiteY1" fmla="*/ 0 h 232228"/>
              <a:gd name="connsiteX2" fmla="*/ 0 w 1799772"/>
              <a:gd name="connsiteY2" fmla="*/ 0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9772" h="232228">
                <a:moveTo>
                  <a:pt x="1799772" y="232228"/>
                </a:moveTo>
                <a:lnTo>
                  <a:pt x="1524000" y="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94" tIns="34248" rIns="68494" bIns="34248" anchor="ctr"/>
          <a:lstStyle/>
          <a:p>
            <a:pPr algn="ctr" defTabSz="652359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75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18" name="Text Box 166"/>
          <p:cNvSpPr txBox="1">
            <a:spLocks noChangeArrowheads="1"/>
          </p:cNvSpPr>
          <p:nvPr/>
        </p:nvSpPr>
        <p:spPr bwMode="auto">
          <a:xfrm>
            <a:off x="7572691" y="1612953"/>
            <a:ext cx="1357580" cy="14388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(1).Write down the formula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" name="Text Box 167"/>
          <p:cNvSpPr txBox="1">
            <a:spLocks noChangeArrowheads="1"/>
          </p:cNvSpPr>
          <p:nvPr/>
        </p:nvSpPr>
        <p:spPr bwMode="auto">
          <a:xfrm>
            <a:off x="7277100" y="2541550"/>
            <a:ext cx="578730" cy="55909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(2).</a:t>
            </a:r>
            <a:r>
              <a:rPr lang="en-GB" sz="9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Analyze</a:t>
            </a: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the physical meaning of the formula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 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1" name="Text Box 168"/>
          <p:cNvSpPr txBox="1">
            <a:spLocks noChangeArrowheads="1"/>
          </p:cNvSpPr>
          <p:nvPr/>
        </p:nvSpPr>
        <p:spPr bwMode="auto">
          <a:xfrm>
            <a:off x="7104598" y="3761628"/>
            <a:ext cx="808364" cy="57140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(3).Conceive a nature thing or phenomenon similar to the physical meaning 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2" name="Text Box 169"/>
          <p:cNvSpPr txBox="1">
            <a:spLocks noChangeArrowheads="1"/>
          </p:cNvSpPr>
          <p:nvPr/>
        </p:nvSpPr>
        <p:spPr bwMode="auto">
          <a:xfrm>
            <a:off x="7397033" y="4592516"/>
            <a:ext cx="1078706" cy="51482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defTabSz="684945">
              <a:defRPr/>
            </a:pPr>
            <a:r>
              <a:rPr lang="en-GB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(4).Find the similarity between the nature thing/phenomenon and formula </a:t>
            </a:r>
            <a:endParaRPr lang="zh-CN" alt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467100" y="1437267"/>
            <a:ext cx="7315200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4323212" y="1571157"/>
            <a:ext cx="6102229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3243733" y="2059995"/>
            <a:ext cx="7353566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243735" y="2584425"/>
            <a:ext cx="7557025" cy="2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494" tIns="34248" rIns="68494" bIns="34248" numCol="1" anchor="ctr" anchorCtr="0" compatLnSpc="1">
            <a:prstTxWarp prst="textNoShape">
              <a:avLst/>
            </a:prstTxWarp>
            <a:spAutoFit/>
          </a:bodyPr>
          <a:lstStyle/>
          <a:p>
            <a:pPr defTabSz="342473"/>
            <a:endParaRPr lang="zh-CN" altLang="en-US" sz="1350">
              <a:solidFill>
                <a:prstClr val="black"/>
              </a:solidFill>
              <a:latin typeface="Calibri"/>
              <a:ea typeface="宋体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3540616" y="1781437"/>
            <a:ext cx="3965954" cy="1248601"/>
            <a:chOff x="-126682" y="-685578"/>
            <a:chExt cx="5287939" cy="1442896"/>
          </a:xfrm>
        </p:grpSpPr>
        <p:graphicFrame>
          <p:nvGraphicFramePr>
            <p:cNvPr id="13" name="对象 12"/>
            <p:cNvGraphicFramePr>
              <a:graphicFrameLocks noChangeAspect="1"/>
            </p:cNvGraphicFramePr>
            <p:nvPr>
              <p:extLst/>
            </p:nvPr>
          </p:nvGraphicFramePr>
          <p:xfrm>
            <a:off x="-126682" y="-541567"/>
            <a:ext cx="2641600" cy="596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9" r:id="rId4" imgW="1473200" imgH="330200" progId="Equation.DSMT4">
                    <p:embed/>
                  </p:oleObj>
                </mc:Choice>
                <mc:Fallback>
                  <p:oleObj r:id="rId4" imgW="1473200" imgH="330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26682" y="-541567"/>
                          <a:ext cx="2641600" cy="59649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对象 23"/>
            <p:cNvGraphicFramePr>
              <a:graphicFrameLocks noChangeAspect="1"/>
            </p:cNvGraphicFramePr>
            <p:nvPr>
              <p:extLst/>
            </p:nvPr>
          </p:nvGraphicFramePr>
          <p:xfrm>
            <a:off x="-126682" y="-3351"/>
            <a:ext cx="2331619" cy="613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0" r:id="rId6" imgW="1269449" imgH="330057" progId="Equation.DSMT4">
                    <p:embed/>
                  </p:oleObj>
                </mc:Choice>
                <mc:Fallback>
                  <p:oleObj r:id="rId6" imgW="1269449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26682" y="-3351"/>
                          <a:ext cx="2331619" cy="61358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对象 25"/>
            <p:cNvGraphicFramePr>
              <a:graphicFrameLocks noChangeAspect="1"/>
            </p:cNvGraphicFramePr>
            <p:nvPr>
              <p:extLst/>
            </p:nvPr>
          </p:nvGraphicFramePr>
          <p:xfrm>
            <a:off x="2851111" y="-685578"/>
            <a:ext cx="2310146" cy="7431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1" r:id="rId8" imgW="1358310" imgH="431613" progId="Equation.DSMT4">
                    <p:embed/>
                  </p:oleObj>
                </mc:Choice>
                <mc:Fallback>
                  <p:oleObj r:id="rId8" imgW="1358310" imgH="4316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1111" y="-685578"/>
                          <a:ext cx="2310146" cy="74312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对象 27"/>
            <p:cNvGraphicFramePr>
              <a:graphicFrameLocks noChangeAspect="1"/>
            </p:cNvGraphicFramePr>
            <p:nvPr>
              <p:extLst/>
            </p:nvPr>
          </p:nvGraphicFramePr>
          <p:xfrm>
            <a:off x="2851110" y="13662"/>
            <a:ext cx="1956139" cy="7436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" r:id="rId10" imgW="1143000" imgH="431800" progId="Equation.DSMT4">
                    <p:embed/>
                  </p:oleObj>
                </mc:Choice>
                <mc:Fallback>
                  <p:oleObj r:id="rId10" imgW="1143000" imgH="431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1110" y="13662"/>
                          <a:ext cx="1956139" cy="74365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" name="组合 52"/>
          <p:cNvGrpSpPr/>
          <p:nvPr/>
        </p:nvGrpSpPr>
        <p:grpSpPr>
          <a:xfrm>
            <a:off x="3101985" y="3413087"/>
            <a:ext cx="3421884" cy="1180478"/>
            <a:chOff x="579980" y="3407782"/>
            <a:chExt cx="4562512" cy="1573970"/>
          </a:xfrm>
        </p:grpSpPr>
        <p:grpSp>
          <p:nvGrpSpPr>
            <p:cNvPr id="29" name="Group 13"/>
            <p:cNvGrpSpPr>
              <a:grpSpLocks/>
            </p:cNvGrpSpPr>
            <p:nvPr/>
          </p:nvGrpSpPr>
          <p:grpSpPr bwMode="auto">
            <a:xfrm>
              <a:off x="579980" y="3407782"/>
              <a:ext cx="1859546" cy="1551427"/>
              <a:chOff x="2263" y="3929"/>
              <a:chExt cx="1967" cy="1777"/>
            </a:xfrm>
          </p:grpSpPr>
          <p:sp>
            <p:nvSpPr>
              <p:cNvPr id="30" name="Rectangle 14" descr="浅色上对角线"/>
              <p:cNvSpPr>
                <a:spLocks noChangeArrowheads="1"/>
              </p:cNvSpPr>
              <p:nvPr/>
            </p:nvSpPr>
            <p:spPr bwMode="auto">
              <a:xfrm>
                <a:off x="2263" y="4328"/>
                <a:ext cx="1051" cy="122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473"/>
                <a:endParaRPr lang="zh-CN" altLang="en-US" sz="135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cxnSp>
            <p:nvCxnSpPr>
              <p:cNvPr id="3087" name="AutoShape 15"/>
              <p:cNvCxnSpPr>
                <a:cxnSpLocks noChangeShapeType="1"/>
              </p:cNvCxnSpPr>
              <p:nvPr/>
            </p:nvCxnSpPr>
            <p:spPr bwMode="auto">
              <a:xfrm>
                <a:off x="3340" y="3982"/>
                <a:ext cx="1" cy="172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aphicFrame>
            <p:nvGraphicFramePr>
              <p:cNvPr id="31" name="对象 30"/>
              <p:cNvGraphicFramePr>
                <a:graphicFrameLocks noChangeAspect="1"/>
              </p:cNvGraphicFramePr>
              <p:nvPr/>
            </p:nvGraphicFramePr>
            <p:xfrm>
              <a:off x="3340" y="4915"/>
              <a:ext cx="201" cy="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3" r:id="rId12" imgW="126725" imgH="177415" progId="">
                      <p:embed/>
                    </p:oleObj>
                  </mc:Choice>
                  <mc:Fallback>
                    <p:oleObj r:id="rId12" imgW="126725" imgH="17741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40" y="4915"/>
                            <a:ext cx="201" cy="2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对象 31"/>
              <p:cNvGraphicFramePr>
                <a:graphicFrameLocks noChangeAspect="1"/>
              </p:cNvGraphicFramePr>
              <p:nvPr/>
            </p:nvGraphicFramePr>
            <p:xfrm>
              <a:off x="3989" y="4955"/>
              <a:ext cx="241" cy="2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4" r:id="rId14" imgW="152334" imgH="139639" progId="">
                      <p:embed/>
                    </p:oleObj>
                  </mc:Choice>
                  <mc:Fallback>
                    <p:oleObj r:id="rId14" imgW="152334" imgH="139639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9" y="4955"/>
                            <a:ext cx="241" cy="21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对象 32"/>
              <p:cNvGraphicFramePr>
                <a:graphicFrameLocks noChangeAspect="1"/>
              </p:cNvGraphicFramePr>
              <p:nvPr/>
            </p:nvGraphicFramePr>
            <p:xfrm>
              <a:off x="3400" y="3929"/>
              <a:ext cx="382" cy="3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" r:id="rId16" imgW="241195" imgH="203112" progId="">
                      <p:embed/>
                    </p:oleObj>
                  </mc:Choice>
                  <mc:Fallback>
                    <p:oleObj r:id="rId16" imgW="241195" imgH="203112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00" y="3929"/>
                            <a:ext cx="382" cy="3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3091" name="AutoShape 19"/>
              <p:cNvCxnSpPr>
                <a:cxnSpLocks noChangeShapeType="1"/>
              </p:cNvCxnSpPr>
              <p:nvPr/>
            </p:nvCxnSpPr>
            <p:spPr bwMode="auto">
              <a:xfrm>
                <a:off x="2331" y="4914"/>
                <a:ext cx="1899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34" name="Group 27"/>
            <p:cNvGrpSpPr>
              <a:grpSpLocks/>
            </p:cNvGrpSpPr>
            <p:nvPr/>
          </p:nvGrpSpPr>
          <p:grpSpPr bwMode="auto">
            <a:xfrm>
              <a:off x="2531246" y="3464232"/>
              <a:ext cx="2611246" cy="1517520"/>
              <a:chOff x="6424" y="3949"/>
              <a:chExt cx="2751" cy="1733"/>
            </a:xfrm>
          </p:grpSpPr>
          <p:graphicFrame>
            <p:nvGraphicFramePr>
              <p:cNvPr id="35" name="对象 34"/>
              <p:cNvGraphicFramePr>
                <a:graphicFrameLocks noChangeAspect="1"/>
              </p:cNvGraphicFramePr>
              <p:nvPr/>
            </p:nvGraphicFramePr>
            <p:xfrm>
              <a:off x="7576" y="3949"/>
              <a:ext cx="623" cy="3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6" r:id="rId18" imgW="393529" imgH="203112" progId="">
                      <p:embed/>
                    </p:oleObj>
                  </mc:Choice>
                  <mc:Fallback>
                    <p:oleObj r:id="rId18" imgW="393529" imgH="203112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76" y="3949"/>
                            <a:ext cx="623" cy="3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6" name="Oval 29" descr="浅色上对角线"/>
              <p:cNvSpPr>
                <a:spLocks noChangeArrowheads="1"/>
              </p:cNvSpPr>
              <p:nvPr/>
            </p:nvSpPr>
            <p:spPr bwMode="auto">
              <a:xfrm>
                <a:off x="7093" y="4436"/>
                <a:ext cx="901" cy="903"/>
              </a:xfrm>
              <a:prstGeom prst="ellipse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473"/>
                <a:endParaRPr lang="zh-CN" altLang="en-US" sz="135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graphicFrame>
            <p:nvGraphicFramePr>
              <p:cNvPr id="37" name="对象 36"/>
              <p:cNvGraphicFramePr>
                <a:graphicFrameLocks noChangeAspect="1"/>
              </p:cNvGraphicFramePr>
              <p:nvPr/>
            </p:nvGraphicFramePr>
            <p:xfrm>
              <a:off x="8552" y="4931"/>
              <a:ext cx="623" cy="3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7" r:id="rId20" imgW="393529" imgH="203112" progId="">
                      <p:embed/>
                    </p:oleObj>
                  </mc:Choice>
                  <mc:Fallback>
                    <p:oleObj r:id="rId20" imgW="393529" imgH="203112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552" y="4931"/>
                            <a:ext cx="623" cy="3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3103" name="AutoShape 31"/>
              <p:cNvCxnSpPr>
                <a:cxnSpLocks noChangeShapeType="1"/>
              </p:cNvCxnSpPr>
              <p:nvPr/>
            </p:nvCxnSpPr>
            <p:spPr bwMode="auto">
              <a:xfrm>
                <a:off x="7551" y="3958"/>
                <a:ext cx="1" cy="172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104" name="AutoShape 32"/>
              <p:cNvCxnSpPr>
                <a:cxnSpLocks noChangeShapeType="1"/>
              </p:cNvCxnSpPr>
              <p:nvPr/>
            </p:nvCxnSpPr>
            <p:spPr bwMode="auto">
              <a:xfrm>
                <a:off x="6424" y="4891"/>
                <a:ext cx="2421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aphicFrame>
            <p:nvGraphicFramePr>
              <p:cNvPr id="38" name="对象 37"/>
              <p:cNvGraphicFramePr>
                <a:graphicFrameLocks noChangeAspect="1"/>
              </p:cNvGraphicFramePr>
              <p:nvPr/>
            </p:nvGraphicFramePr>
            <p:xfrm>
              <a:off x="7596" y="4918"/>
              <a:ext cx="201" cy="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8" r:id="rId22" imgW="126725" imgH="177415" progId="">
                      <p:embed/>
                    </p:oleObj>
                  </mc:Choice>
                  <mc:Fallback>
                    <p:oleObj r:id="rId22" imgW="126725" imgH="17741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96" y="4918"/>
                            <a:ext cx="201" cy="2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9" name="组合 48"/>
          <p:cNvGrpSpPr/>
          <p:nvPr/>
        </p:nvGrpSpPr>
        <p:grpSpPr>
          <a:xfrm>
            <a:off x="3060937" y="1350242"/>
            <a:ext cx="4003694" cy="3357506"/>
            <a:chOff x="525242" y="657319"/>
            <a:chExt cx="5338259" cy="4476674"/>
          </a:xfrm>
        </p:grpSpPr>
        <p:grpSp>
          <p:nvGrpSpPr>
            <p:cNvPr id="39" name="Group 44"/>
            <p:cNvGrpSpPr>
              <a:grpSpLocks/>
            </p:cNvGrpSpPr>
            <p:nvPr/>
          </p:nvGrpSpPr>
          <p:grpSpPr bwMode="auto">
            <a:xfrm>
              <a:off x="1416844" y="657319"/>
              <a:ext cx="3215373" cy="2239281"/>
              <a:chOff x="2313" y="6084"/>
              <a:chExt cx="3695" cy="2541"/>
            </a:xfrm>
          </p:grpSpPr>
          <p:pic>
            <p:nvPicPr>
              <p:cNvPr id="3117" name="Picture 45" descr="2821505166564422375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774"/>
              <a:stretch>
                <a:fillRect/>
              </a:stretch>
            </p:blipFill>
            <p:spPr bwMode="auto">
              <a:xfrm>
                <a:off x="2345" y="6313"/>
                <a:ext cx="2857" cy="23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3118" name="AutoShape 46"/>
              <p:cNvCxnSpPr>
                <a:cxnSpLocks noChangeShapeType="1"/>
              </p:cNvCxnSpPr>
              <p:nvPr/>
            </p:nvCxnSpPr>
            <p:spPr bwMode="auto">
              <a:xfrm>
                <a:off x="2488" y="7794"/>
                <a:ext cx="3497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119" name="AutoShape 47"/>
              <p:cNvCxnSpPr>
                <a:cxnSpLocks noChangeShapeType="1"/>
              </p:cNvCxnSpPr>
              <p:nvPr/>
            </p:nvCxnSpPr>
            <p:spPr bwMode="auto">
              <a:xfrm flipV="1">
                <a:off x="2488" y="6101"/>
                <a:ext cx="486" cy="169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aphicFrame>
            <p:nvGraphicFramePr>
              <p:cNvPr id="40" name="对象 39"/>
              <p:cNvGraphicFramePr>
                <a:graphicFrameLocks noChangeAspect="1"/>
              </p:cNvGraphicFramePr>
              <p:nvPr/>
            </p:nvGraphicFramePr>
            <p:xfrm>
              <a:off x="5511" y="7805"/>
              <a:ext cx="497" cy="2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9" r:id="rId24" imgW="368140" imgH="177723" progId="">
                      <p:embed/>
                    </p:oleObj>
                  </mc:Choice>
                  <mc:Fallback>
                    <p:oleObj r:id="rId24" imgW="368140" imgH="17772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11" y="7805"/>
                            <a:ext cx="497" cy="27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" name="对象 40"/>
              <p:cNvGraphicFramePr>
                <a:graphicFrameLocks noChangeAspect="1"/>
              </p:cNvGraphicFramePr>
              <p:nvPr/>
            </p:nvGraphicFramePr>
            <p:xfrm>
              <a:off x="2313" y="7721"/>
              <a:ext cx="225" cy="3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0" r:id="rId26" imgW="126725" imgH="177415" progId="">
                      <p:embed/>
                    </p:oleObj>
                  </mc:Choice>
                  <mc:Fallback>
                    <p:oleObj r:id="rId26" imgW="126725" imgH="177415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13" y="7721"/>
                            <a:ext cx="225" cy="3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对象 41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032" y="6084"/>
              <a:ext cx="1500" cy="3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61" r:id="rId28" imgW="1282700" imgH="228600" progId="">
                      <p:embed/>
                    </p:oleObj>
                  </mc:Choice>
                  <mc:Fallback>
                    <p:oleObj r:id="rId28" imgW="1282700" imgH="228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32" y="6084"/>
                            <a:ext cx="1500" cy="35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3" name="Group 51"/>
            <p:cNvGrpSpPr>
              <a:grpSpLocks/>
            </p:cNvGrpSpPr>
            <p:nvPr/>
          </p:nvGrpSpPr>
          <p:grpSpPr bwMode="auto">
            <a:xfrm>
              <a:off x="3845233" y="1070888"/>
              <a:ext cx="2018268" cy="1956556"/>
              <a:chOff x="6494" y="7206"/>
              <a:chExt cx="2238" cy="2078"/>
            </a:xfrm>
          </p:grpSpPr>
          <p:pic>
            <p:nvPicPr>
              <p:cNvPr id="3124" name="Picture 52" descr="u=3448545349,3879783208&amp;fm=23&amp;gp=0"/>
              <p:cNvPicPr>
                <a:picLocks noChangeAspect="1"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03" y="7665"/>
                <a:ext cx="1929" cy="11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4" name="Group 53"/>
              <p:cNvGrpSpPr>
                <a:grpSpLocks/>
              </p:cNvGrpSpPr>
              <p:nvPr/>
            </p:nvGrpSpPr>
            <p:grpSpPr bwMode="auto">
              <a:xfrm>
                <a:off x="6494" y="7206"/>
                <a:ext cx="1749" cy="2078"/>
                <a:chOff x="6250" y="5465"/>
                <a:chExt cx="1749" cy="2078"/>
              </a:xfrm>
            </p:grpSpPr>
            <p:graphicFrame>
              <p:nvGraphicFramePr>
                <p:cNvPr id="45" name="对象 44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7049" y="5465"/>
                <a:ext cx="624" cy="3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62" r:id="rId31" imgW="393529" imgH="203112" progId="">
                        <p:embed/>
                      </p:oleObj>
                    </mc:Choice>
                    <mc:Fallback>
                      <p:oleObj r:id="rId31" imgW="393529" imgH="203112" progId="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049" y="5465"/>
                              <a:ext cx="624" cy="3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3127" name="AutoShape 55"/>
                <p:cNvCxnSpPr>
                  <a:cxnSpLocks noChangeShapeType="1"/>
                </p:cNvCxnSpPr>
                <p:nvPr/>
              </p:nvCxnSpPr>
              <p:spPr bwMode="auto">
                <a:xfrm>
                  <a:off x="6250" y="6462"/>
                  <a:ext cx="1423" cy="16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3128" name="AutoShape 56"/>
                <p:cNvCxnSpPr>
                  <a:cxnSpLocks noChangeShapeType="1"/>
                </p:cNvCxnSpPr>
                <p:nvPr/>
              </p:nvCxnSpPr>
              <p:spPr bwMode="auto">
                <a:xfrm flipV="1">
                  <a:off x="6950" y="5534"/>
                  <a:ext cx="1" cy="200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graphicFrame>
              <p:nvGraphicFramePr>
                <p:cNvPr id="46" name="对象 45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7376" y="6727"/>
                <a:ext cx="623" cy="3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63" r:id="rId33" imgW="393529" imgH="203112" progId="">
                        <p:embed/>
                      </p:oleObj>
                    </mc:Choice>
                    <mc:Fallback>
                      <p:oleObj r:id="rId33" imgW="393529" imgH="203112" progId="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376" y="6727"/>
                              <a:ext cx="623" cy="3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47" name="对象 46"/>
                <p:cNvGraphicFramePr>
                  <a:graphicFrameLocks noChangeAspect="1"/>
                </p:cNvGraphicFramePr>
                <p:nvPr/>
              </p:nvGraphicFramePr>
              <p:xfrm>
                <a:off x="7352" y="6582"/>
                <a:ext cx="201" cy="27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64" r:id="rId34" imgW="126725" imgH="177415" progId="">
                        <p:embed/>
                      </p:oleObj>
                    </mc:Choice>
                    <mc:Fallback>
                      <p:oleObj r:id="rId34" imgW="126725" imgH="177415" progId="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352" y="6582"/>
                              <a:ext cx="201" cy="27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pic>
          <p:nvPicPr>
            <p:cNvPr id="2" name="图片 1"/>
            <p:cNvPicPr>
              <a:picLocks noChangeAspect="1"/>
            </p:cNvPicPr>
            <p:nvPr/>
          </p:nvPicPr>
          <p:blipFill rotWithShape="1"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54" t="7581" r="8378" b="11231"/>
            <a:stretch/>
          </p:blipFill>
          <p:spPr>
            <a:xfrm>
              <a:off x="3087688" y="3573444"/>
              <a:ext cx="1918486" cy="1560549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87" t="17689" r="4827"/>
            <a:stretch/>
          </p:blipFill>
          <p:spPr>
            <a:xfrm>
              <a:off x="525242" y="3438028"/>
              <a:ext cx="2153293" cy="1543229"/>
            </a:xfrm>
            <a:prstGeom prst="rect">
              <a:avLst/>
            </a:prstGeom>
          </p:spPr>
        </p:pic>
      </p:grpSp>
      <p:grpSp>
        <p:nvGrpSpPr>
          <p:cNvPr id="52" name="组合 51"/>
          <p:cNvGrpSpPr/>
          <p:nvPr/>
        </p:nvGrpSpPr>
        <p:grpSpPr>
          <a:xfrm>
            <a:off x="3228145" y="3081793"/>
            <a:ext cx="3334993" cy="1777594"/>
            <a:chOff x="1569244" y="809719"/>
            <a:chExt cx="4446657" cy="2370125"/>
          </a:xfrm>
        </p:grpSpPr>
        <p:pic>
          <p:nvPicPr>
            <p:cNvPr id="83" name="Picture 45" descr="2821505166564422375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774"/>
            <a:stretch>
              <a:fillRect/>
            </a:stretch>
          </p:blipFill>
          <p:spPr bwMode="auto">
            <a:xfrm>
              <a:off x="1597090" y="1011527"/>
              <a:ext cx="2486149" cy="20374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4" name="AutoShape 46"/>
            <p:cNvCxnSpPr>
              <a:cxnSpLocks noChangeShapeType="1"/>
            </p:cNvCxnSpPr>
            <p:nvPr/>
          </p:nvCxnSpPr>
          <p:spPr bwMode="auto">
            <a:xfrm>
              <a:off x="1721528" y="2316673"/>
              <a:ext cx="3043074" cy="8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5" name="AutoShape 47"/>
            <p:cNvCxnSpPr>
              <a:cxnSpLocks noChangeShapeType="1"/>
            </p:cNvCxnSpPr>
            <p:nvPr/>
          </p:nvCxnSpPr>
          <p:spPr bwMode="auto">
            <a:xfrm flipV="1">
              <a:off x="1721528" y="824700"/>
              <a:ext cx="422915" cy="14919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aphicFrame>
          <p:nvGraphicFramePr>
            <p:cNvPr id="86" name="对象 85"/>
            <p:cNvGraphicFramePr>
              <a:graphicFrameLocks noChangeAspect="1"/>
            </p:cNvGraphicFramePr>
            <p:nvPr>
              <p:extLst/>
            </p:nvPr>
          </p:nvGraphicFramePr>
          <p:xfrm>
            <a:off x="1569244" y="2252341"/>
            <a:ext cx="195794" cy="2758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5" r:id="rId37" imgW="126725" imgH="177415" progId="">
                    <p:embed/>
                  </p:oleObj>
                </mc:Choice>
                <mc:Fallback>
                  <p:oleObj r:id="rId37" imgW="126725" imgH="17741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9244" y="2252341"/>
                          <a:ext cx="195794" cy="2758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7" name="对象 86"/>
            <p:cNvGraphicFramePr>
              <a:graphicFrameLocks noChangeAspect="1"/>
            </p:cNvGraphicFramePr>
            <p:nvPr>
              <p:extLst/>
            </p:nvPr>
          </p:nvGraphicFramePr>
          <p:xfrm>
            <a:off x="2194915" y="809719"/>
            <a:ext cx="1305294" cy="312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6" r:id="rId38" imgW="1282700" imgH="228600" progId="">
                    <p:embed/>
                  </p:oleObj>
                </mc:Choice>
                <mc:Fallback>
                  <p:oleObj r:id="rId38" imgW="1282700" imgH="2286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4915" y="809719"/>
                          <a:ext cx="1305294" cy="31284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88" name="Picture 52" descr="u=3448545349,3879783208&amp;fm=23&amp;gp=0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6295" y="1655463"/>
              <a:ext cx="1739606" cy="1057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89" name="对象 88"/>
            <p:cNvGraphicFramePr>
              <a:graphicFrameLocks noChangeAspect="1"/>
            </p:cNvGraphicFramePr>
            <p:nvPr>
              <p:extLst/>
            </p:nvPr>
          </p:nvGraphicFramePr>
          <p:xfrm>
            <a:off x="4718185" y="1223288"/>
            <a:ext cx="562734" cy="29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7" r:id="rId39" imgW="393529" imgH="203112" progId="">
                    <p:embed/>
                  </p:oleObj>
                </mc:Choice>
                <mc:Fallback>
                  <p:oleObj r:id="rId39" imgW="393529" imgH="203112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8185" y="1223288"/>
                          <a:ext cx="562734" cy="2975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0" name="AutoShape 55"/>
            <p:cNvCxnSpPr>
              <a:cxnSpLocks noChangeShapeType="1"/>
            </p:cNvCxnSpPr>
            <p:nvPr/>
          </p:nvCxnSpPr>
          <p:spPr bwMode="auto">
            <a:xfrm>
              <a:off x="3997633" y="2162021"/>
              <a:ext cx="1283286" cy="1591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1" name="AutoShape 56"/>
            <p:cNvCxnSpPr>
              <a:cxnSpLocks noChangeShapeType="1"/>
            </p:cNvCxnSpPr>
            <p:nvPr/>
          </p:nvCxnSpPr>
          <p:spPr bwMode="auto">
            <a:xfrm flipV="1">
              <a:off x="4628905" y="1288255"/>
              <a:ext cx="902" cy="18915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aphicFrame>
          <p:nvGraphicFramePr>
            <p:cNvPr id="92" name="对象 91"/>
            <p:cNvGraphicFramePr>
              <a:graphicFrameLocks noChangeAspect="1"/>
            </p:cNvGraphicFramePr>
            <p:nvPr>
              <p:extLst/>
            </p:nvPr>
          </p:nvGraphicFramePr>
          <p:xfrm>
            <a:off x="5013080" y="2411533"/>
            <a:ext cx="561832" cy="29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8" r:id="rId40" imgW="393529" imgH="203112" progId="">
                    <p:embed/>
                  </p:oleObj>
                </mc:Choice>
                <mc:Fallback>
                  <p:oleObj r:id="rId40" imgW="393529" imgH="203112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3080" y="2411533"/>
                          <a:ext cx="561832" cy="2975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文本框 53"/>
          <p:cNvSpPr txBox="1"/>
          <p:nvPr/>
        </p:nvSpPr>
        <p:spPr>
          <a:xfrm>
            <a:off x="4168543" y="1432143"/>
            <a:ext cx="2724242" cy="276999"/>
          </a:xfrm>
          <a:prstGeom prst="rect">
            <a:avLst/>
          </a:prstGeom>
          <a:noFill/>
        </p:spPr>
        <p:txBody>
          <a:bodyPr spcFirstLastPara="1" wrap="square" lIns="68494" tIns="34248" rIns="68494" bIns="34248" numCol="1" rtlCol="0">
            <a:prstTxWarp prst="textArchUp">
              <a:avLst/>
            </a:prstTxWarp>
            <a:spAutoFit/>
          </a:bodyPr>
          <a:lstStyle/>
          <a:p>
            <a:pPr defTabSz="342473"/>
            <a:r>
              <a:rPr lang="en-US" altLang="zh-CN" b="1" dirty="0" err="1">
                <a:solidFill>
                  <a:srgbClr val="00B0F0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Abastraction</a:t>
            </a:r>
            <a:endParaRPr lang="zh-CN" altLang="en-US" b="1" dirty="0">
              <a:solidFill>
                <a:srgbClr val="00B0F0"/>
              </a:solidFill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4159699" y="4982694"/>
            <a:ext cx="2724242" cy="276999"/>
          </a:xfrm>
          <a:prstGeom prst="rect">
            <a:avLst/>
          </a:prstGeom>
          <a:noFill/>
        </p:spPr>
        <p:txBody>
          <a:bodyPr spcFirstLastPara="1" wrap="square" lIns="68494" tIns="34248" rIns="68494" bIns="34248" numCol="1" rtlCol="0">
            <a:prstTxWarp prst="textArchUp">
              <a:avLst/>
            </a:prstTxWarp>
            <a:spAutoFit/>
          </a:bodyPr>
          <a:lstStyle/>
          <a:p>
            <a:pPr defTabSz="342473"/>
            <a:r>
              <a:rPr lang="en-US" altLang="zh-CN" b="1" dirty="0">
                <a:solidFill>
                  <a:srgbClr val="00B0F0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Visualization</a:t>
            </a:r>
            <a:endParaRPr lang="zh-CN" altLang="en-US" b="1" dirty="0">
              <a:solidFill>
                <a:srgbClr val="00B0F0"/>
              </a:solidFill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</p:txBody>
      </p:sp>
      <p:sp>
        <p:nvSpPr>
          <p:cNvPr id="80" name="Title 2"/>
          <p:cNvSpPr>
            <a:spLocks noGrp="1"/>
          </p:cNvSpPr>
          <p:nvPr>
            <p:ph type="title"/>
          </p:nvPr>
        </p:nvSpPr>
        <p:spPr>
          <a:xfrm>
            <a:off x="217727" y="211841"/>
            <a:ext cx="6477706" cy="425864"/>
          </a:xfrm>
        </p:spPr>
        <p:txBody>
          <a:bodyPr>
            <a:noAutofit/>
          </a:bodyPr>
          <a:lstStyle/>
          <a:p>
            <a:r>
              <a:rPr lang="en-US" sz="2400" dirty="0" smtClean="0"/>
              <a:t>#133 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146908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xmlns:p14="http://schemas.microsoft.com/office/powerpoint/2010/main" spd="slow" advTm="6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" presetClass="exit" presetSubtype="4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500"/>
                            </p:stCondLst>
                            <p:childTnLst>
                              <p:par>
                                <p:cTn id="2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33" presetID="2" presetClass="exit" presetSubtype="4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7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79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DengXian</vt:lpstr>
      <vt:lpstr>PMingLiU</vt:lpstr>
      <vt:lpstr>宋体</vt:lpstr>
      <vt:lpstr>Arial</vt:lpstr>
      <vt:lpstr>Calibri</vt:lpstr>
      <vt:lpstr>Calibri Light</vt:lpstr>
      <vt:lpstr>Impact</vt:lpstr>
      <vt:lpstr>Times New Roman</vt:lpstr>
      <vt:lpstr>Office Theme</vt:lpstr>
      <vt:lpstr>Equation.DSMT4</vt:lpstr>
      <vt:lpstr>Poster Number 133 </vt:lpstr>
      <vt:lpstr>#133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Teaser Session</dc:title>
  <dc:creator>Richard Sellens</dc:creator>
  <cp:lastModifiedBy>Rob</cp:lastModifiedBy>
  <cp:revision>13</cp:revision>
  <dcterms:created xsi:type="dcterms:W3CDTF">2016-05-17T17:34:17Z</dcterms:created>
  <dcterms:modified xsi:type="dcterms:W3CDTF">2018-04-27T13:17:08Z</dcterms:modified>
</cp:coreProperties>
</file>